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E65F7C-A381-1BE5-F08E-6324387705FB}" name="Nadia Klemm" initials="NK" userId="S::Nadia.Klemm@wwf.ch::4592a83c-c898-49f7-b59a-0e9f40c8875c" providerId="AD"/>
  <p188:author id="{122109BB-9B20-65B9-1DC7-BEAE30B5E93C}" name="Aline Junod" initials="AJ" userId="S::aline.junod@wwf.ch::b1034379-e65d-412e-8557-822edaa81312" providerId="AD"/>
  <p188:author id="{64973CC9-53C7-9361-D97B-7DDEB5650D0A}" name="Dina Walser" initials="DW" userId="S::Dina.Walser@wwf.ch::d293cb59-74d6-4484-886b-1d69c8831d2b" providerId="AD"/>
  <p188:author id="{C3ED3DF3-C155-26FC-C1A4-B364714DB389}" name="Noelle Siegenthaler" initials="NS" userId="S::noelle.siegenthaler@wwf.ch::73bfc64a-91e1-4f51-9801-09397adffa2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lf Muntwyler" initials="RM" lastIdx="2" clrIdx="0"/>
  <p:cmAuthor id="2" name="Nicole Herzog" initials="NH" lastIdx="1" clrIdx="1">
    <p:extLst>
      <p:ext uri="{19B8F6BF-5375-455C-9EA6-DF929625EA0E}">
        <p15:presenceInfo xmlns:p15="http://schemas.microsoft.com/office/powerpoint/2012/main" userId="S::nicole.herzog@wwf.ch::44e4596c-f6dd-4c4f-9d10-f0e8c4ad3d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86EC1E-2D95-4F83-9B44-2E8E15EDEB91}" v="2" dt="2023-03-22T12:26:22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Herzog" userId="44e4596c-f6dd-4c4f-9d10-f0e8c4ad3db6" providerId="ADAL" clId="{8486EC1E-2D95-4F83-9B44-2E8E15EDEB91}"/>
    <pc:docChg chg="modSld">
      <pc:chgData name="Nicole Herzog" userId="44e4596c-f6dd-4c4f-9d10-f0e8c4ad3db6" providerId="ADAL" clId="{8486EC1E-2D95-4F83-9B44-2E8E15EDEB91}" dt="2023-03-22T12:27:56.885" v="14" actId="732"/>
      <pc:docMkLst>
        <pc:docMk/>
      </pc:docMkLst>
      <pc:sldChg chg="modSp mod">
        <pc:chgData name="Nicole Herzog" userId="44e4596c-f6dd-4c4f-9d10-f0e8c4ad3db6" providerId="ADAL" clId="{8486EC1E-2D95-4F83-9B44-2E8E15EDEB91}" dt="2023-03-22T12:27:56.885" v="14" actId="732"/>
        <pc:sldMkLst>
          <pc:docMk/>
          <pc:sldMk cId="4183372497" sldId="256"/>
        </pc:sldMkLst>
        <pc:spChg chg="mod">
          <ac:chgData name="Nicole Herzog" userId="44e4596c-f6dd-4c4f-9d10-f0e8c4ad3db6" providerId="ADAL" clId="{8486EC1E-2D95-4F83-9B44-2E8E15EDEB91}" dt="2023-03-22T12:26:29.727" v="8" actId="20577"/>
          <ac:spMkLst>
            <pc:docMk/>
            <pc:sldMk cId="4183372497" sldId="256"/>
            <ac:spMk id="3" creationId="{76472DE9-ABB7-9FDB-CDD3-FE25399E87D4}"/>
          </ac:spMkLst>
        </pc:spChg>
        <pc:grpChg chg="mod">
          <ac:chgData name="Nicole Herzog" userId="44e4596c-f6dd-4c4f-9d10-f0e8c4ad3db6" providerId="ADAL" clId="{8486EC1E-2D95-4F83-9B44-2E8E15EDEB91}" dt="2023-03-22T12:26:52.769" v="9" actId="1076"/>
          <ac:grpSpMkLst>
            <pc:docMk/>
            <pc:sldMk cId="4183372497" sldId="256"/>
            <ac:grpSpMk id="8" creationId="{0478C318-78B2-CD30-640C-C2A54B66A882}"/>
          </ac:grpSpMkLst>
        </pc:grpChg>
        <pc:picChg chg="mod modCrop">
          <ac:chgData name="Nicole Herzog" userId="44e4596c-f6dd-4c4f-9d10-f0e8c4ad3db6" providerId="ADAL" clId="{8486EC1E-2D95-4F83-9B44-2E8E15EDEB91}" dt="2023-03-22T12:27:56.885" v="14" actId="732"/>
          <ac:picMkLst>
            <pc:docMk/>
            <pc:sldMk cId="4183372497" sldId="256"/>
            <ac:picMk id="5" creationId="{7A999A5D-B7DC-0B65-9175-D79E96988F6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0BDDE-7A6E-40D1-9AB4-196289D0972C}" type="datetimeFigureOut">
              <a:rPr lang="de-CH" smtClean="0"/>
              <a:t>22.03.2023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A365A-1ADF-4607-8502-47F2AE751A0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873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A365A-1ADF-4607-8502-47F2AE751A01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615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/>
              <a:t>Draussen unterrichten lohnt sich, weil ...</a:t>
            </a:r>
          </a:p>
          <a:p>
            <a:pPr marL="0" indent="0">
              <a:buNone/>
            </a:pPr>
            <a:endParaRPr lang="de-CH"/>
          </a:p>
          <a:p>
            <a:pPr marL="514350" indent="-514350">
              <a:buFont typeface="+mj-lt"/>
              <a:buAutoNum type="arabicPeriod"/>
            </a:pPr>
            <a:r>
              <a:rPr lang="de-CH"/>
              <a:t>… draussen Lernen </a:t>
            </a:r>
            <a:r>
              <a:rPr lang="de-CH" b="1"/>
              <a:t>Realerfahrungen mit allen Sinnen ermöglicht </a:t>
            </a:r>
            <a:r>
              <a:rPr lang="de-CH"/>
              <a:t>und ein sinnvoller Ausgleich zur «digitalen Welt» ist</a:t>
            </a:r>
            <a:r>
              <a:rPr lang="de-CH" b="1"/>
              <a:t>: </a:t>
            </a:r>
            <a:r>
              <a:rPr lang="de-CH" b="1" err="1"/>
              <a:t>Schüler:innen</a:t>
            </a:r>
            <a:r>
              <a:rPr lang="de-CH"/>
              <a:t> können draussen entdecken, erleben und handeln und erfahren </a:t>
            </a:r>
            <a:r>
              <a:rPr lang="de-CH" b="1"/>
              <a:t>Selbstwirksamkeit,</a:t>
            </a:r>
            <a:r>
              <a:rPr lang="de-CH"/>
              <a:t> was ihre </a:t>
            </a:r>
            <a:r>
              <a:rPr lang="de-CH" b="1"/>
              <a:t>Lernmotivation</a:t>
            </a:r>
            <a:r>
              <a:rPr lang="de-CH"/>
              <a:t> erhöht. </a:t>
            </a:r>
          </a:p>
          <a:p>
            <a:pPr marL="514350" indent="-514350">
              <a:buFont typeface="+mj-lt"/>
              <a:buAutoNum type="arabicPeriod"/>
            </a:pPr>
            <a:r>
              <a:rPr lang="de-CH"/>
              <a:t>… draussen Unterrichten in den Lehrplan passt: Es fördert die </a:t>
            </a:r>
            <a:r>
              <a:rPr lang="de-CH" b="1"/>
              <a:t>überfachlichen Kompetenzen </a:t>
            </a:r>
            <a:r>
              <a:rPr lang="de-CH"/>
              <a:t>kreativ denken, im Team arbeiten, erfinderisch sein, Lösungen teilen und aus Fehlern lernen. </a:t>
            </a:r>
          </a:p>
          <a:p>
            <a:pPr marL="514350" indent="-514350">
              <a:buFont typeface="+mj-lt"/>
              <a:buAutoNum type="arabicPeriod"/>
            </a:pPr>
            <a:r>
              <a:rPr lang="de-CH"/>
              <a:t>… es ermöglicht das </a:t>
            </a:r>
            <a:r>
              <a:rPr lang="de-CH" b="1"/>
              <a:t>fächerübergreifende Lernen </a:t>
            </a:r>
            <a:r>
              <a:rPr lang="de-CH"/>
              <a:t>sowie</a:t>
            </a:r>
            <a:r>
              <a:rPr lang="de-CH" b="1"/>
              <a:t> BNE</a:t>
            </a:r>
            <a:r>
              <a:rPr lang="de-CH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de-CH"/>
              <a:t>… der Aufenthalt in der Natur </a:t>
            </a:r>
            <a:r>
              <a:rPr lang="de-CH" b="1"/>
              <a:t>für alle gesund ist und das Wohlbefinden stärkt: Es fördert die Bewegung </a:t>
            </a:r>
            <a:r>
              <a:rPr lang="de-CH"/>
              <a:t>und trainiert die Motorik</a:t>
            </a:r>
            <a:r>
              <a:rPr lang="de-CH" b="1"/>
              <a:t>, </a:t>
            </a:r>
            <a:r>
              <a:rPr lang="de-CH"/>
              <a:t>stärkt das Immunsystem, puffert die Auswirkungen negativer Lebensereignisse und stärkt das Selbstwertgefühl und das Selbstvertrauen. </a:t>
            </a:r>
            <a:endParaRPr lang="de-CH" b="1"/>
          </a:p>
          <a:p>
            <a:pPr marL="514350" indent="-514350">
              <a:buFont typeface="+mj-lt"/>
              <a:buAutoNum type="arabicPeriod"/>
            </a:pPr>
            <a:r>
              <a:rPr lang="de-CH"/>
              <a:t>… draussen Lernen die soziale Interaktion fördert und den Gruppenzusammenhalt der Klasse stärkt.</a:t>
            </a:r>
            <a:endParaRPr lang="de-CH" sz="1200"/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A365A-1ADF-4607-8502-47F2AE751A01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6094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200"/>
              <a:t>Ich möchte mit meiner Klasse nach draussen, weil ...</a:t>
            </a:r>
          </a:p>
          <a:p>
            <a:pPr marL="0" indent="0">
              <a:buNone/>
            </a:pPr>
            <a:endParaRPr lang="de-CH" sz="1200"/>
          </a:p>
          <a:p>
            <a:pPr marL="514350" indent="-514350">
              <a:buFont typeface="+mj-lt"/>
              <a:buAutoNum type="arabicPeriod"/>
            </a:pPr>
            <a:r>
              <a:rPr lang="de-CH" sz="1200"/>
              <a:t>… draussen Lernen </a:t>
            </a:r>
            <a:r>
              <a:rPr lang="de-CH" sz="1200" b="1"/>
              <a:t>Realerfahrungen mit allen Sinnen ermöglicht </a:t>
            </a:r>
            <a:r>
              <a:rPr lang="de-CH" sz="1200"/>
              <a:t>und ein sinnvoller Ausgleich zur «digitalen Welt» ist</a:t>
            </a:r>
            <a:r>
              <a:rPr lang="de-CH" sz="1200" b="1"/>
              <a:t>: </a:t>
            </a:r>
            <a:r>
              <a:rPr lang="de-CH" sz="1200" b="1" err="1"/>
              <a:t>Schüler:innen</a:t>
            </a:r>
            <a:r>
              <a:rPr lang="de-CH" sz="1200"/>
              <a:t> können draussen entdecken, erleben und handeln, und sie erfahren </a:t>
            </a:r>
            <a:r>
              <a:rPr lang="de-CH" sz="1200" b="1"/>
              <a:t>Selbstwirksamkeit,</a:t>
            </a:r>
            <a:r>
              <a:rPr lang="de-CH" sz="1200"/>
              <a:t> was ihre </a:t>
            </a:r>
            <a:r>
              <a:rPr lang="de-CH" sz="1200" b="1"/>
              <a:t>Lernmotivation</a:t>
            </a:r>
            <a:r>
              <a:rPr lang="de-CH" sz="1200"/>
              <a:t> erhöht. 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1200"/>
              <a:t>… draussen Unterrichten in den Lehrplan passt: Es fördert die </a:t>
            </a:r>
            <a:r>
              <a:rPr lang="de-CH" sz="1200" b="1"/>
              <a:t>überfachlichen Kompetenzen </a:t>
            </a:r>
            <a:r>
              <a:rPr lang="de-CH" sz="1200"/>
              <a:t>kreativ denken, im Team arbeiten, erfinderisch sein, Lösungen teilen und aus Fehlern lernen.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1200"/>
              <a:t>Es ermöglicht das </a:t>
            </a:r>
            <a:r>
              <a:rPr lang="de-CH" sz="1200" b="1"/>
              <a:t>fächerübergreifende Lernen </a:t>
            </a:r>
            <a:r>
              <a:rPr lang="de-CH" sz="1200"/>
              <a:t>sowie</a:t>
            </a:r>
            <a:r>
              <a:rPr lang="de-CH" sz="1200" b="1"/>
              <a:t> BNE</a:t>
            </a:r>
            <a:r>
              <a:rPr lang="de-CH" sz="120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1200"/>
              <a:t>… der Aufenthalt in der Natur </a:t>
            </a:r>
            <a:r>
              <a:rPr lang="de-CH" sz="1200" b="1"/>
              <a:t>für alle gesund ist und das Wohlbefinden stärkt: Es fördert die Bewegung </a:t>
            </a:r>
            <a:r>
              <a:rPr lang="de-CH" sz="1200"/>
              <a:t>und trainiert die Motorik,</a:t>
            </a:r>
            <a:r>
              <a:rPr lang="de-CH" sz="1200" b="1"/>
              <a:t> </a:t>
            </a:r>
            <a:r>
              <a:rPr lang="de-CH" sz="1200"/>
              <a:t>stärkt das Immunsystem, puffert die Auswirkungen negativer Lebensereignisse und stärkt das Selbstwertgefühl und das Selbstvertrauen. </a:t>
            </a:r>
            <a:endParaRPr lang="de-CH" sz="1200" b="1"/>
          </a:p>
          <a:p>
            <a:pPr marL="514350" indent="-514350">
              <a:buFont typeface="+mj-lt"/>
              <a:buAutoNum type="arabicPeriod"/>
            </a:pPr>
            <a:r>
              <a:rPr lang="de-CH" sz="1200"/>
              <a:t>… draussen Lernen die soziale Interaktion fördert und den Gruppenzusammenhalt der Klasse stärkt.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A365A-1ADF-4607-8502-47F2AE751A01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5573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/>
              <a:t>Wir gehen nach draussen, weil …</a:t>
            </a:r>
          </a:p>
          <a:p>
            <a:pPr marL="514350" indent="-514350">
              <a:buFont typeface="+mj-lt"/>
              <a:buAutoNum type="arabicPeriod"/>
            </a:pPr>
            <a:r>
              <a:rPr lang="de-CH"/>
              <a:t>… draussen Lernen </a:t>
            </a:r>
            <a:r>
              <a:rPr lang="de-CH" b="1"/>
              <a:t>Realerfahrungen mit allen Sinnen ermöglicht </a:t>
            </a:r>
            <a:r>
              <a:rPr lang="de-CH"/>
              <a:t>und ein sinnvoller Ausgleich zur «digitalen Welt» ist.</a:t>
            </a:r>
            <a:r>
              <a:rPr lang="de-CH" b="1"/>
              <a:t> </a:t>
            </a:r>
            <a:r>
              <a:rPr lang="de-CH" b="1" err="1"/>
              <a:t>Schüler:innen</a:t>
            </a:r>
            <a:r>
              <a:rPr lang="de-CH"/>
              <a:t> können draussen entdecken, erleben und handeln, und sie erfahren </a:t>
            </a:r>
            <a:r>
              <a:rPr lang="de-CH" b="1"/>
              <a:t>Selbstwirksamkeit,</a:t>
            </a:r>
            <a:r>
              <a:rPr lang="de-CH"/>
              <a:t> was ihre </a:t>
            </a:r>
            <a:r>
              <a:rPr lang="de-CH" b="1"/>
              <a:t>Lernmotivation</a:t>
            </a:r>
            <a:r>
              <a:rPr lang="de-CH"/>
              <a:t> erhöht. </a:t>
            </a:r>
          </a:p>
          <a:p>
            <a:pPr marL="514350" indent="-514350">
              <a:buFont typeface="+mj-lt"/>
              <a:buAutoNum type="arabicPeriod"/>
            </a:pPr>
            <a:r>
              <a:rPr lang="de-CH"/>
              <a:t>… wir die </a:t>
            </a:r>
            <a:r>
              <a:rPr lang="de-CH" b="1"/>
              <a:t>Kompetenzen des Lehrplans </a:t>
            </a:r>
            <a:r>
              <a:rPr lang="de-CH"/>
              <a:t>üben wollen: überfachlichen Kompetenzen wie kreativ denken, im Team arbeiten, erfinderisch sein, Lösungen teilen und aus Fehlern lernen.</a:t>
            </a:r>
          </a:p>
          <a:p>
            <a:pPr marL="514350" indent="-514350">
              <a:buFont typeface="+mj-lt"/>
              <a:buAutoNum type="arabicPeriod"/>
            </a:pPr>
            <a:r>
              <a:rPr lang="de-CH"/>
              <a:t>… der Aufenthalt in der Natur </a:t>
            </a:r>
            <a:r>
              <a:rPr lang="de-CH" b="1"/>
              <a:t>gesund</a:t>
            </a:r>
            <a:r>
              <a:rPr lang="de-CH"/>
              <a:t> ist und das </a:t>
            </a:r>
            <a:r>
              <a:rPr lang="de-CH" b="1"/>
              <a:t>Wohlbefinden</a:t>
            </a:r>
            <a:r>
              <a:rPr lang="de-CH"/>
              <a:t> stärkt: Es fördert die Bewegung und trainiert die Motorik, stärkt das Immunsystem, puffert negative Emotionen, stärkt das Selbstwertgefühl und das Selbstvertrauen.</a:t>
            </a:r>
          </a:p>
          <a:p>
            <a:pPr marL="514350" indent="-514350">
              <a:buFont typeface="+mj-lt"/>
              <a:buAutoNum type="arabicPeriod"/>
            </a:pPr>
            <a:r>
              <a:rPr lang="de-CH"/>
              <a:t>... ich so einen abwechslungsreichen Unterricht bieten kann und weil mit dem draussen Unterrichten sich die </a:t>
            </a:r>
            <a:r>
              <a:rPr lang="de-CH" b="1"/>
              <a:t>Lernmotivation</a:t>
            </a:r>
            <a:r>
              <a:rPr lang="de-CH"/>
              <a:t> der Kinder zusätzlich erhöht.</a:t>
            </a:r>
          </a:p>
          <a:p>
            <a:pPr marL="514350" indent="-514350">
              <a:buFont typeface="+mj-lt"/>
              <a:buAutoNum type="arabicPeriod"/>
            </a:pPr>
            <a:r>
              <a:rPr lang="de-CH"/>
              <a:t>… durch die direkte Naturerfahrung die </a:t>
            </a:r>
            <a:r>
              <a:rPr lang="de-CH" b="1"/>
              <a:t>Naturverbundenheit</a:t>
            </a:r>
            <a:r>
              <a:rPr lang="de-CH"/>
              <a:t> Ihres Kindes gestärkt wird und damit die Basis für eine nachhaltige Lebensweise gelegt wird.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A365A-1ADF-4607-8502-47F2AE751A01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37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66EB-93BC-761D-D4FF-7FE32F43A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C508E2-D1F5-FACB-5148-625914EC6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D5876-EFC3-1BAD-95BF-9F50E7340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22.03.2023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23B53-3703-5286-FEE8-244659EC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C13FA-6690-720D-0DFC-1EDCB8CA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440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150A-3E1B-2F43-E731-B3D87FF5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BBCB0-BD56-40A4-35DF-73B166BCF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4C53A-8AAC-04DE-04EC-BDBAFAFC4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22.03.2023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11B60-018F-CA07-47EB-CC657EF0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A44BD-4E30-4100-CEF1-FEDAC45A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091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D16C50-C8D6-BCDC-8D44-DA1F4737A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F2696-3B86-6D7D-6D19-B2EA73463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21227-5BDD-D84E-2A24-902FABA1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22.03.2023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187D0-0DF8-00D1-D4F7-9482201C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B79FF-9244-633D-B8A0-BD9E618C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409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11CC1-D641-6478-A4A1-320B0446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28B88-9144-D950-DA43-70E54FAC1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6D700-0B4C-BAC1-310F-20DC75ED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22.03.2023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0BC93-D82B-AD63-6E74-0A36F2EC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8A4D6-61AD-3BE2-A8A7-48526053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226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1620-07EF-8443-4853-9209D9CDB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1681B-51DB-B20E-1486-203B788F8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6A463-6264-6F8A-E4D3-1757C5B5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22.03.2023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9B34B-B224-5D26-4347-7204F968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8AD21-9277-92DC-D946-EC48FD45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2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B251B-C27C-3E73-0A27-515C6FC03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A1205-02E0-4932-0A25-EBFB5D588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1EE2C-AF5F-361D-EA4C-248A0F697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47634-1F3F-F836-D602-16C583DB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22.03.2023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CE5C3-08D5-81A1-F73B-03D3EE20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72A22-FAD4-9338-56A5-E820DBA06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925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47483-4562-5810-360D-C6EEDFA0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3B30D-62DF-0616-EC78-90D49E5E9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71060-B573-2763-FFD8-4D7A7C471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7F49D-BC43-2944-8CBC-8997E10DD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23206-D99C-9E82-DB8B-E465E30DF7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B62B6-9B57-410C-251B-CBC3C5CFB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22.03.2023</a:t>
            </a:fld>
            <a:endParaRPr lang="de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16C5F7-E7B6-49C2-3DF7-9718316E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02BEA5-0BA6-BD45-1041-FD82F383C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480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032-6C77-09CF-722F-99D6F388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FDDD3-315A-F40A-06D6-610E234C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22.03.2023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C7C4B-181E-6283-4146-5F76D9ECF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95B1E-9BEA-067C-2A09-3C2AC9E5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032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6DBCE-DAC6-BDAE-76B8-F8AD950F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22.03.2023</a:t>
            </a:fld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B4985A-9E7A-FE6F-1ABF-D001B5D8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08595-BD63-374E-0FA4-0466F3F4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2653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F10B4-FD91-65DC-73FB-2F9DD8F4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CEE14-6842-12B6-9720-6B7DC211D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BF874-3FD2-8E1E-2BDC-D72EAF28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8EA8A-405E-D385-50E1-C76D1FCC0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22.03.2023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AF348-DADE-45A3-1DDD-945146C8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C32C9-AB0A-0CAC-D6EA-046E7BF2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46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DC94A-DCB9-8CC6-A5D1-81858E8E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262742-1363-DD91-1BBC-445F0C64EE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7C4CD-4F60-CCC1-1C4C-8B46B27A9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58CD1-A1CA-2282-2943-CD22990B0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FA74-E178-4359-B083-5414EEFDC9E7}" type="datetimeFigureOut">
              <a:rPr lang="de-CH" smtClean="0"/>
              <a:t>22.03.2023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3E1BF-23E0-C42D-6C0F-74955F7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6ECBC-B9FD-BBCA-BF5C-2C07AEF7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FEF3-B78F-41BF-ACB6-B149A60F1E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305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45A7AC-0CE8-0387-1B09-FF3846BE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4171B-3566-BEC0-BED0-8295A25C5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F2F3A-BCD6-AB8C-7187-87D8593A6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BFA74-E178-4359-B083-5414EEFDC9E7}" type="datetimeFigureOut">
              <a:rPr lang="de-CH" smtClean="0"/>
              <a:t>22.03.2023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7AFB3-D5ED-16B9-7870-3D8ED269E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A550F-447E-1BD4-0D40-FB4DB587B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0FEF3-B78F-41BF-ACB6-B149A60F1E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888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5BAB-F3E5-91DE-C475-D5D52E4AB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87121" y="0"/>
            <a:ext cx="12392039" cy="1288527"/>
          </a:xfrm>
          <a:noFill/>
        </p:spPr>
        <p:txBody>
          <a:bodyPr/>
          <a:lstStyle/>
          <a:p>
            <a:r>
              <a:rPr lang="de-CH" b="1"/>
              <a:t>Warum draussen unterrichten?</a:t>
            </a:r>
            <a:r>
              <a:rPr lang="de-CH" b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72DE9-ABB7-9FDB-CDD3-FE25399E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14747"/>
            <a:ext cx="12293600" cy="1655762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CH" dirty="0"/>
              <a:t>Die wichtigsten Gründe zusammengefasst </a:t>
            </a:r>
          </a:p>
          <a:p>
            <a:r>
              <a:rPr lang="de-CH" dirty="0"/>
              <a:t>für Sie, Ihre </a:t>
            </a:r>
            <a:r>
              <a:rPr lang="de-CH" dirty="0" err="1"/>
              <a:t>Kolleg:innen</a:t>
            </a:r>
            <a:r>
              <a:rPr lang="de-CH" dirty="0"/>
              <a:t>, Schulleitung und Eltern </a:t>
            </a:r>
            <a:endParaRPr lang="de-CH" dirty="0">
              <a:cs typeface="Calibri"/>
            </a:endParaRPr>
          </a:p>
          <a:p>
            <a:endParaRPr lang="de-CH" sz="2000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218B37F-EEF5-5D84-9F34-2F8C00B5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237" y="286630"/>
            <a:ext cx="2145237" cy="8411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072D25-B4CC-055C-B758-64765DE62F1E}"/>
              </a:ext>
            </a:extLst>
          </p:cNvPr>
          <p:cNvSpPr txBox="1"/>
          <p:nvPr/>
        </p:nvSpPr>
        <p:spPr>
          <a:xfrm rot="-10800000" flipV="1">
            <a:off x="9448799" y="7426568"/>
            <a:ext cx="19870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78C318-78B2-CD30-640C-C2A54B66A882}"/>
              </a:ext>
            </a:extLst>
          </p:cNvPr>
          <p:cNvGrpSpPr/>
          <p:nvPr/>
        </p:nvGrpSpPr>
        <p:grpSpPr>
          <a:xfrm>
            <a:off x="-1" y="2632841"/>
            <a:ext cx="13194524" cy="6154064"/>
            <a:chOff x="-23649" y="2814144"/>
            <a:chExt cx="13194524" cy="6154064"/>
          </a:xfrm>
        </p:grpSpPr>
        <p:pic>
          <p:nvPicPr>
            <p:cNvPr id="5" name="Picture 4" descr="A picture containing ground, person&#10;&#10;Description automatically generated">
              <a:extLst>
                <a:ext uri="{FF2B5EF4-FFF2-40B4-BE49-F238E27FC236}">
                  <a16:creationId xmlns:a16="http://schemas.microsoft.com/office/drawing/2014/main" id="{7A999A5D-B7DC-0B65-9175-D79E96988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2" t="24796" r="986" b="2006"/>
            <a:stretch/>
          </p:blipFill>
          <p:spPr>
            <a:xfrm>
              <a:off x="-23649" y="2814144"/>
              <a:ext cx="12192001" cy="615406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0F7DC6-7602-F4F4-AC3C-516854DDA977}"/>
                </a:ext>
              </a:extLst>
            </p:cNvPr>
            <p:cNvSpPr txBox="1"/>
            <p:nvPr/>
          </p:nvSpPr>
          <p:spPr>
            <a:xfrm>
              <a:off x="10445260" y="8598876"/>
              <a:ext cx="272561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de-CH">
                  <a:cs typeface="Calibri"/>
                </a:rPr>
                <a:t>© Niki Huwyler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337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65982-8CAD-DEE4-D829-E1163775E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13981"/>
            <a:ext cx="10515600" cy="1609109"/>
          </a:xfrm>
        </p:spPr>
        <p:txBody>
          <a:bodyPr>
            <a:normAutofit/>
          </a:bodyPr>
          <a:lstStyle/>
          <a:p>
            <a:pPr algn="ctr"/>
            <a:r>
              <a:rPr lang="de-CH"/>
              <a:t>Für Sie als Lehrperson und Ihre </a:t>
            </a:r>
            <a:r>
              <a:rPr lang="de-CH" err="1"/>
              <a:t>Kolleg:innen</a:t>
            </a:r>
            <a:br>
              <a:rPr lang="de-CH" sz="4400"/>
            </a:b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6E030-2258-8326-A380-1069DD1C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2" y="1717513"/>
            <a:ext cx="10889673" cy="474212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de-CH"/>
              <a:t>Draussen unterrichten lohnt sich, weil ...</a:t>
            </a:r>
          </a:p>
          <a:p>
            <a:pPr marL="0" indent="0">
              <a:buNone/>
            </a:pPr>
            <a:endParaRPr lang="de-CH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CH"/>
              <a:t>… </a:t>
            </a:r>
            <a:r>
              <a:rPr lang="de-CH" b="1"/>
              <a:t>Realerfahrungen </a:t>
            </a:r>
            <a:r>
              <a:rPr lang="de-CH"/>
              <a:t>mit allen </a:t>
            </a:r>
            <a:r>
              <a:rPr lang="de-CH" b="1"/>
              <a:t>Sinnen </a:t>
            </a:r>
            <a:r>
              <a:rPr lang="de-CH"/>
              <a:t>ermöglicht werden.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CH"/>
              <a:t>… es</a:t>
            </a:r>
            <a:r>
              <a:rPr lang="de-CH" b="1"/>
              <a:t> überfachliche Kompetenzen </a:t>
            </a:r>
            <a:r>
              <a:rPr lang="de-CH"/>
              <a:t>fördert.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CH"/>
              <a:t>… </a:t>
            </a:r>
            <a:r>
              <a:rPr lang="de-CH" b="1"/>
              <a:t>fächerübergreifendes Lernen </a:t>
            </a:r>
            <a:r>
              <a:rPr lang="de-CH"/>
              <a:t>sowie</a:t>
            </a:r>
            <a:r>
              <a:rPr lang="de-CH" b="1"/>
              <a:t> BNE </a:t>
            </a:r>
            <a:r>
              <a:rPr lang="de-CH"/>
              <a:t>ermöglicht werden.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CH"/>
              <a:t>… es </a:t>
            </a:r>
            <a:r>
              <a:rPr lang="de-CH" b="1"/>
              <a:t>gesund</a:t>
            </a:r>
            <a:r>
              <a:rPr lang="de-CH"/>
              <a:t> ist und das </a:t>
            </a:r>
            <a:r>
              <a:rPr lang="de-CH" b="1"/>
              <a:t>Wohlbefinden </a:t>
            </a:r>
            <a:r>
              <a:rPr lang="de-CH"/>
              <a:t>stärkt.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CH"/>
              <a:t>… draussen Lernen die </a:t>
            </a:r>
            <a:r>
              <a:rPr lang="de-CH" b="1"/>
              <a:t>soziale Interaktion </a:t>
            </a:r>
            <a:r>
              <a:rPr lang="de-CH"/>
              <a:t>fördert und den </a:t>
            </a:r>
            <a:r>
              <a:rPr lang="de-CH" b="1"/>
              <a:t>Gruppenzusammenhalt </a:t>
            </a:r>
            <a:r>
              <a:rPr lang="de-CH"/>
              <a:t>der Klasse stärkt.</a:t>
            </a:r>
            <a:endParaRPr lang="de-CH" sz="2600"/>
          </a:p>
        </p:txBody>
      </p:sp>
    </p:spTree>
    <p:extLst>
      <p:ext uri="{BB962C8B-B14F-4D97-AF65-F5344CB8AC3E}">
        <p14:creationId xmlns:p14="http://schemas.microsoft.com/office/powerpoint/2010/main" val="311190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F23C-6E3F-2C72-96C7-93608AB3E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/>
              <a:t>Für Ihre Schulleitung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B3502-9319-347D-2677-5A245F322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495" y="1453042"/>
            <a:ext cx="10769009" cy="50398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e-CH" sz="2400"/>
          </a:p>
          <a:p>
            <a:pPr marL="0" indent="0">
              <a:buNone/>
            </a:pPr>
            <a:r>
              <a:rPr lang="de-CH"/>
              <a:t>Ich möchte mit meiner Klasse nach draussen, weil ...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CH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</a:t>
            </a:r>
            <a:r>
              <a:rPr kumimoji="0" lang="de-CH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Realerfahrungen </a:t>
            </a:r>
            <a:r>
              <a:rPr kumimoji="0" lang="de-CH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 allen </a:t>
            </a:r>
            <a:r>
              <a:rPr kumimoji="0" lang="de-CH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Sinnen </a:t>
            </a:r>
            <a:r>
              <a:rPr kumimoji="0" lang="de-CH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ermöglicht werden.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es</a:t>
            </a:r>
            <a:r>
              <a:rPr kumimoji="0" lang="de-CH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überfachliche Kompetenzen </a:t>
            </a:r>
            <a:r>
              <a:rPr kumimoji="0" lang="de-CH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fördert.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</a:t>
            </a:r>
            <a:r>
              <a:rPr kumimoji="0" lang="de-CH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fächerübergreifendes Lernen </a:t>
            </a:r>
            <a:r>
              <a:rPr kumimoji="0" lang="de-CH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sowie</a:t>
            </a:r>
            <a:r>
              <a:rPr kumimoji="0" lang="de-CH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BNE </a:t>
            </a:r>
            <a:r>
              <a:rPr kumimoji="0" lang="de-CH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ermöglicht werden.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es </a:t>
            </a:r>
            <a:r>
              <a:rPr kumimoji="0" lang="de-CH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gesund</a:t>
            </a:r>
            <a:r>
              <a:rPr kumimoji="0" lang="de-CH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ist und das </a:t>
            </a:r>
            <a:r>
              <a:rPr kumimoji="0" lang="de-CH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Wohlbefinden </a:t>
            </a:r>
            <a:r>
              <a:rPr kumimoji="0" lang="de-CH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stärkt.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CH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draussen Lernen die </a:t>
            </a:r>
            <a:r>
              <a:rPr kumimoji="0" lang="de-CH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soziale Interaktion </a:t>
            </a:r>
            <a:r>
              <a:rPr kumimoji="0" lang="de-CH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fördert und den </a:t>
            </a:r>
            <a:r>
              <a:rPr kumimoji="0" lang="de-CH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Gruppenzusammenhalt </a:t>
            </a:r>
            <a:r>
              <a:rPr kumimoji="0" lang="de-CH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 Klasse stärkt.</a:t>
            </a:r>
          </a:p>
          <a:p>
            <a:pPr marL="0" indent="0">
              <a:buNone/>
            </a:pPr>
            <a:endParaRPr lang="de-CH" sz="2400"/>
          </a:p>
        </p:txBody>
      </p:sp>
    </p:spTree>
    <p:extLst>
      <p:ext uri="{BB962C8B-B14F-4D97-AF65-F5344CB8AC3E}">
        <p14:creationId xmlns:p14="http://schemas.microsoft.com/office/powerpoint/2010/main" val="7904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96266-9254-BBDB-FD09-22926BF1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/>
              <a:t>Für die Eltern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08553-62A8-4B7E-0A10-01827C01F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1253"/>
            <a:ext cx="10515600" cy="4802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600"/>
              <a:t>Wir gehen nach draussen, weil …</a:t>
            </a:r>
          </a:p>
          <a:p>
            <a:pPr marL="0" indent="0">
              <a:lnSpc>
                <a:spcPct val="110000"/>
              </a:lnSpc>
              <a:buNone/>
            </a:pPr>
            <a:endParaRPr lang="de-CH" sz="260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de-CH" sz="2600"/>
              <a:t>… draussen Lernen </a:t>
            </a:r>
            <a:r>
              <a:rPr lang="de-CH" sz="2600" b="1"/>
              <a:t>Realerfahrungen mit allen Sinnen ermöglicht.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de-CH" sz="2600"/>
              <a:t>… es </a:t>
            </a:r>
            <a:r>
              <a:rPr lang="de-CH" sz="2600" b="1"/>
              <a:t>Kompetenzen des Lehrplans </a:t>
            </a:r>
            <a:r>
              <a:rPr lang="de-CH" sz="2600"/>
              <a:t>fördert.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de-CH" sz="2600"/>
              <a:t>… der Aufenthalt in der Natur </a:t>
            </a:r>
            <a:r>
              <a:rPr lang="de-CH" sz="2600" b="1"/>
              <a:t>gesund</a:t>
            </a:r>
            <a:r>
              <a:rPr lang="de-CH" sz="2600"/>
              <a:t> ist und das </a:t>
            </a:r>
            <a:r>
              <a:rPr lang="de-CH" sz="2600" b="1"/>
              <a:t>Wohlbefinden</a:t>
            </a:r>
            <a:r>
              <a:rPr lang="de-CH" sz="2600"/>
              <a:t> stärkt.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de-CH" sz="2600"/>
              <a:t>... ich so einen </a:t>
            </a:r>
            <a:r>
              <a:rPr lang="de-CH" sz="2600" b="1"/>
              <a:t>abwechslungsreichen Unterricht </a:t>
            </a:r>
            <a:r>
              <a:rPr lang="de-CH" sz="2600"/>
              <a:t>biete, der die </a:t>
            </a:r>
            <a:r>
              <a:rPr lang="de-CH" sz="2600" b="1"/>
              <a:t>Lernmotivation</a:t>
            </a:r>
            <a:r>
              <a:rPr lang="de-CH" sz="2600"/>
              <a:t> erhöht.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de-CH" sz="2600"/>
              <a:t>… dadurch die </a:t>
            </a:r>
            <a:r>
              <a:rPr lang="de-CH" sz="2600" b="1"/>
              <a:t>Naturverbundenheit</a:t>
            </a:r>
            <a:r>
              <a:rPr lang="de-CH" sz="2600"/>
              <a:t> Ihres Kindes gestärkt wird.</a:t>
            </a:r>
          </a:p>
        </p:txBody>
      </p:sp>
    </p:spTree>
    <p:extLst>
      <p:ext uri="{BB962C8B-B14F-4D97-AF65-F5344CB8AC3E}">
        <p14:creationId xmlns:p14="http://schemas.microsoft.com/office/powerpoint/2010/main" val="1022064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f0e2fcf-48ef-4d69-bceb-93ca424c3cd5">
      <UserInfo>
        <DisplayName>SP_TS_SitePages_#ADMIN</DisplayName>
        <AccountId>16</AccountId>
        <AccountType/>
      </UserInfo>
      <UserInfo>
        <DisplayName>Dina Walser</DisplayName>
        <AccountId>51</AccountId>
        <AccountType/>
      </UserInfo>
    </SharedWithUsers>
    <lcf76f155ced4ddcb4097134ff3c332f xmlns="ae8fbbad-dfbc-406b-8032-67a6e5ce2392">
      <Terms xmlns="http://schemas.microsoft.com/office/infopath/2007/PartnerControls"/>
    </lcf76f155ced4ddcb4097134ff3c332f>
    <TaxCatchAll xmlns="1f0e2fcf-48ef-4d69-bceb-93ca424c3cd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C6614CC9CEF54F956283BA2EB96C85" ma:contentTypeVersion="16" ma:contentTypeDescription="Create a new document." ma:contentTypeScope="" ma:versionID="8af99d9d32c1ccbbedd296f751ee57b7">
  <xsd:schema xmlns:xsd="http://www.w3.org/2001/XMLSchema" xmlns:xs="http://www.w3.org/2001/XMLSchema" xmlns:p="http://schemas.microsoft.com/office/2006/metadata/properties" xmlns:ns2="ae8fbbad-dfbc-406b-8032-67a6e5ce2392" xmlns:ns3="1f0e2fcf-48ef-4d69-bceb-93ca424c3cd5" targetNamespace="http://schemas.microsoft.com/office/2006/metadata/properties" ma:root="true" ma:fieldsID="da1cde293774b1868612ea91feae2880" ns2:_="" ns3:_="">
    <xsd:import namespace="ae8fbbad-dfbc-406b-8032-67a6e5ce2392"/>
    <xsd:import namespace="1f0e2fcf-48ef-4d69-bceb-93ca424c3c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fbbad-dfbc-406b-8032-67a6e5ce23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7912ab9-3d5c-4f4b-a591-49fcc79e8a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e2fcf-48ef-4d69-bceb-93ca424c3cd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50cfed7-ba24-4337-9ea0-3998b47ccd70}" ma:internalName="TaxCatchAll" ma:showField="CatchAllData" ma:web="1f0e2fcf-48ef-4d69-bceb-93ca424c3c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AC6944-6245-4042-87DD-3BF09B547A58}">
  <ds:schemaRefs>
    <ds:schemaRef ds:uri="1f0e2fcf-48ef-4d69-bceb-93ca424c3cd5"/>
    <ds:schemaRef ds:uri="20de306d-59c4-44d2-aab3-0f87f0b0c82b"/>
    <ds:schemaRef ds:uri="44e479e1-60f0-4890-80a6-8d674aac842b"/>
    <ds:schemaRef ds:uri="ae8fbbad-dfbc-406b-8032-67a6e5ce239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B5C6D9-7DD7-4D49-8568-2D3D4D25EA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063970-D77A-498E-92A8-7F28476C972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646</Words>
  <Application>Microsoft Office PowerPoint</Application>
  <PresentationFormat>Breitbild</PresentationFormat>
  <Paragraphs>53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Warum draussen unterrichten??</vt:lpstr>
      <vt:lpstr>Für Sie als Lehrperson und Ihre Kolleg:innen </vt:lpstr>
      <vt:lpstr>Für Ihre Schulleitung</vt:lpstr>
      <vt:lpstr>Für die Eltern</vt:lpstr>
    </vt:vector>
  </TitlesOfParts>
  <Company>WWF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Warum draussen unterrichten?</dc:title>
  <dc:creator>Dina Walser</dc:creator>
  <cp:lastModifiedBy>Nicole Herzog</cp:lastModifiedBy>
  <cp:revision>1</cp:revision>
  <cp:lastPrinted>2022-10-13T05:32:55Z</cp:lastPrinted>
  <dcterms:created xsi:type="dcterms:W3CDTF">2022-10-12T11:51:37Z</dcterms:created>
  <dcterms:modified xsi:type="dcterms:W3CDTF">2023-03-22T12:28:06Z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0x010100A9C6614CC9CEF54F956283BA2EB96C85</vt:lpwstr>
  </property>
  <property fmtid="{D5CDD505-2E9C-101B-9397-08002B2CF9AE}" pid="3" name="MediaServiceImageTags">
    <vt:lpwstr/>
  </property>
</Properties>
</file>